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Julius Sans One"/>
      <p:regular r:id="rId32"/>
    </p:embeddedFont>
    <p:embeddedFont>
      <p:font typeface="Didact Gothic"/>
      <p:regular r:id="rId33"/>
    </p:embeddedFont>
    <p:embeddedFont>
      <p:font typeface="Questrial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DidactGothic-regular.fntdata"/><Relationship Id="rId10" Type="http://schemas.openxmlformats.org/officeDocument/2006/relationships/slide" Target="slides/slide4.xml"/><Relationship Id="rId32" Type="http://schemas.openxmlformats.org/officeDocument/2006/relationships/font" Target="fonts/JuliusSansOn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Questrial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f4bd203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f4bd203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Bonjour et bienvenue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00c890047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d00c890047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592e58a4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592e58a4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1c0c6cfb8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1c0c6cfb8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c0c6cfb8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c0c6cfb8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a592e58a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a592e58a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05758a6b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d05758a6b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8f6c8bfe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8f6c8bfe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f3e6da53e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f3e6da53e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ef5984c3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eef5984c3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f3e6da53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f3e6da53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f6f6f201e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f6f6f201e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f3e6da53e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f3e6da53e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f3e6da53e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f3e6da53e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f3e6da53e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f3e6da53e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eef5984c3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eef5984c3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ef5984c3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eef5984c3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3e6da53e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f3e6da53e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1249ffcf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1249ffc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955f76d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955f76d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ef5984c3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ef5984c3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00c89004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00c89004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Manquement identifiés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Dates au format Unix -&gt; Conversion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Beaucoup de doublons partiels ou totaux -&gt; Suppression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Erreurs de consistance -&gt; typographie des pays -&gt; Uniformisation ou suppression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Conversion des calories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00c890047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00c890047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Manquement identifiés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Dates au format Unix -&gt; Conversion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Beaucoup de doublons partiels ou totaux -&gt; Suppression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Erreurs de consistance -&gt; typographie des pays -&gt; Uniformisation ou suppression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Conversion des calories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c0c6cfb8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1c0c6cfb8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Manquement identifiés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Dates au format Unix -&gt; Conversion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Beaucoup de doublons partiels ou totaux -&gt; Suppression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Erreurs de consistance -&gt; typographie des pays -&gt; Uniformisation ou suppression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Conversion des calories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a592e58a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a592e58a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19950" y="700200"/>
            <a:ext cx="7035600" cy="32772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fmla="val 4985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b="1" sz="4700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433500" y="4154375"/>
            <a:ext cx="38292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5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accent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18550" y="-125"/>
            <a:ext cx="44004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3"/>
          <p:cNvSpPr txBox="1"/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2" type="title"/>
          </p:nvPr>
        </p:nvSpPr>
        <p:spPr>
          <a:xfrm>
            <a:off x="5082246" y="116406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3" type="title"/>
          </p:nvPr>
        </p:nvSpPr>
        <p:spPr>
          <a:xfrm>
            <a:off x="5082246" y="203199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4" type="title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5" type="title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6" type="title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7" type="title"/>
          </p:nvPr>
        </p:nvSpPr>
        <p:spPr>
          <a:xfrm>
            <a:off x="5082246" y="288041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8" type="title"/>
          </p:nvPr>
        </p:nvSpPr>
        <p:spPr>
          <a:xfrm>
            <a:off x="5082246" y="374834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9" type="subTitle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3" type="subTitle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4" type="subTitle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5" type="title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bg>
      <p:bgPr>
        <a:solidFill>
          <a:schemeClr val="accent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796125" y="-217575"/>
            <a:ext cx="4476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638950" y="1364000"/>
            <a:ext cx="5262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638950" y="2187100"/>
            <a:ext cx="34008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0" name="Google Shape;70;p14"/>
          <p:cNvSpPr/>
          <p:nvPr/>
        </p:nvSpPr>
        <p:spPr>
          <a:xfrm>
            <a:off x="662275" y="54925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bg>
      <p:bgPr>
        <a:solidFill>
          <a:schemeClr val="accent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517475" y="2381425"/>
            <a:ext cx="41091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 algn="just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solidFill>
          <a:schemeClr val="accent5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862450" y="34006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424450" y="36593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2" type="title"/>
          </p:nvPr>
        </p:nvSpPr>
        <p:spPr>
          <a:xfrm>
            <a:off x="6525755" y="34006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3" type="subTitle"/>
          </p:nvPr>
        </p:nvSpPr>
        <p:spPr>
          <a:xfrm>
            <a:off x="6087755" y="36593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4" type="title"/>
          </p:nvPr>
        </p:nvSpPr>
        <p:spPr>
          <a:xfrm>
            <a:off x="3690150" y="34006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5" type="subTitle"/>
          </p:nvPr>
        </p:nvSpPr>
        <p:spPr>
          <a:xfrm>
            <a:off x="3252150" y="36593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0">
    <p:bg>
      <p:bgPr>
        <a:solidFill>
          <a:schemeClr val="accent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flipH="1" rot="10800000">
            <a:off x="37875" y="150"/>
            <a:ext cx="9106200" cy="44697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fmla="val 4942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ctrTitle"/>
          </p:nvPr>
        </p:nvSpPr>
        <p:spPr>
          <a:xfrm>
            <a:off x="1690800" y="955000"/>
            <a:ext cx="57624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058800" y="1990250"/>
            <a:ext cx="30264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solidFill>
          <a:schemeClr val="accent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title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734175" y="1166911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3" type="title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4" type="subTitle"/>
          </p:nvPr>
        </p:nvSpPr>
        <p:spPr>
          <a:xfrm>
            <a:off x="734175" y="3752347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5" type="title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6" type="subTitle"/>
          </p:nvPr>
        </p:nvSpPr>
        <p:spPr>
          <a:xfrm>
            <a:off x="5677146" y="1166911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7" type="title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8" type="subTitle"/>
          </p:nvPr>
        </p:nvSpPr>
        <p:spPr>
          <a:xfrm>
            <a:off x="5677146" y="3751902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6">
    <p:bg>
      <p:bgPr>
        <a:solidFill>
          <a:schemeClr val="accent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1560838" y="3508850"/>
            <a:ext cx="27432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2" type="subTitle"/>
          </p:nvPr>
        </p:nvSpPr>
        <p:spPr>
          <a:xfrm>
            <a:off x="4839962" y="3508850"/>
            <a:ext cx="27432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3" type="title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4" type="title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9"/>
          <p:cNvSpPr/>
          <p:nvPr/>
        </p:nvSpPr>
        <p:spPr>
          <a:xfrm flipH="1" rot="10800000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6035425" y="3058950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bg>
      <p:bgPr>
        <a:solidFill>
          <a:schemeClr val="accent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860045" y="2257650"/>
            <a:ext cx="14991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396438" y="2516400"/>
            <a:ext cx="2426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2" type="title"/>
          </p:nvPr>
        </p:nvSpPr>
        <p:spPr>
          <a:xfrm>
            <a:off x="6784967" y="2257650"/>
            <a:ext cx="14991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3" type="subTitle"/>
          </p:nvPr>
        </p:nvSpPr>
        <p:spPr>
          <a:xfrm>
            <a:off x="6321462" y="2516400"/>
            <a:ext cx="2426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4" type="title"/>
          </p:nvPr>
        </p:nvSpPr>
        <p:spPr>
          <a:xfrm>
            <a:off x="3831372" y="2257650"/>
            <a:ext cx="14991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5" type="subTitle"/>
          </p:nvPr>
        </p:nvSpPr>
        <p:spPr>
          <a:xfrm>
            <a:off x="3367762" y="2516400"/>
            <a:ext cx="2426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15" name="Google Shape;115;p20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784875" y="22609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151175" y="1031000"/>
            <a:ext cx="3057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460675" y="3062700"/>
            <a:ext cx="27477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8">
    <p:bg>
      <p:bgPr>
        <a:solidFill>
          <a:schemeClr val="accent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2078825" y="4183375"/>
            <a:ext cx="52293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31">
    <p:bg>
      <p:bgPr>
        <a:solidFill>
          <a:schemeClr val="accent5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689925" y="3400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446775" y="3659400"/>
            <a:ext cx="2145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title"/>
          </p:nvPr>
        </p:nvSpPr>
        <p:spPr>
          <a:xfrm>
            <a:off x="6795375" y="3400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3" type="subTitle"/>
          </p:nvPr>
        </p:nvSpPr>
        <p:spPr>
          <a:xfrm>
            <a:off x="6571725" y="3659400"/>
            <a:ext cx="2145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4" type="title"/>
          </p:nvPr>
        </p:nvSpPr>
        <p:spPr>
          <a:xfrm>
            <a:off x="3752400" y="3400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5" type="subTitle"/>
          </p:nvPr>
        </p:nvSpPr>
        <p:spPr>
          <a:xfrm>
            <a:off x="3509250" y="3659400"/>
            <a:ext cx="2145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9">
    <p:bg>
      <p:bgPr>
        <a:solidFill>
          <a:schemeClr val="accent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779625" y="13576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1043779" y="1754375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1059229" y="2064083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3" type="subTitle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4" type="title"/>
          </p:nvPr>
        </p:nvSpPr>
        <p:spPr>
          <a:xfrm>
            <a:off x="3631360" y="1754375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5" type="subTitle"/>
          </p:nvPr>
        </p:nvSpPr>
        <p:spPr>
          <a:xfrm>
            <a:off x="3639010" y="20640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6" type="title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7" type="subTitle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8" type="title"/>
          </p:nvPr>
        </p:nvSpPr>
        <p:spPr>
          <a:xfrm>
            <a:off x="6215127" y="1754375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9" type="subTitle"/>
          </p:nvPr>
        </p:nvSpPr>
        <p:spPr>
          <a:xfrm>
            <a:off x="6219627" y="20640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3" type="title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4" type="subTitle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5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2">
    <p:bg>
      <p:bgPr>
        <a:solidFill>
          <a:schemeClr val="accent5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type="title"/>
          </p:nvPr>
        </p:nvSpPr>
        <p:spPr>
          <a:xfrm>
            <a:off x="862450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424450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2" type="title"/>
          </p:nvPr>
        </p:nvSpPr>
        <p:spPr>
          <a:xfrm>
            <a:off x="6525755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>
            <a:off x="6087755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4" type="title"/>
          </p:nvPr>
        </p:nvSpPr>
        <p:spPr>
          <a:xfrm>
            <a:off x="3690150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5" type="subTitle"/>
          </p:nvPr>
        </p:nvSpPr>
        <p:spPr>
          <a:xfrm>
            <a:off x="3252150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4">
    <p:bg>
      <p:bgPr>
        <a:solidFill>
          <a:schemeClr val="accent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_1_2">
    <p:bg>
      <p:bgPr>
        <a:solidFill>
          <a:schemeClr val="accent5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" type="title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3" type="title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4" type="subTitle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5" type="title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6" type="subTitle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">
    <p:bg>
      <p:bgPr>
        <a:solidFill>
          <a:schemeClr val="accent5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3310050" y="18713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535050" y="18713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6085050" y="18713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653699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2" type="subTitle"/>
          </p:nvPr>
        </p:nvSpPr>
        <p:spPr>
          <a:xfrm>
            <a:off x="3439674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3" type="subTitle"/>
          </p:nvPr>
        </p:nvSpPr>
        <p:spPr>
          <a:xfrm>
            <a:off x="6203701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hasCustomPrompt="1" type="title"/>
          </p:nvPr>
        </p:nvSpPr>
        <p:spPr>
          <a:xfrm>
            <a:off x="588299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7"/>
          <p:cNvSpPr txBox="1"/>
          <p:nvPr>
            <p:ph hasCustomPrompt="1" idx="4" type="title"/>
          </p:nvPr>
        </p:nvSpPr>
        <p:spPr>
          <a:xfrm>
            <a:off x="3363300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7"/>
          <p:cNvSpPr txBox="1"/>
          <p:nvPr>
            <p:ph hasCustomPrompt="1" idx="5" type="title"/>
          </p:nvPr>
        </p:nvSpPr>
        <p:spPr>
          <a:xfrm>
            <a:off x="6138301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7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7" name="Google Shape;177;p28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0" name="Google Shape;180;p28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1" name="Google Shape;181;p28"/>
          <p:cNvSpPr txBox="1"/>
          <p:nvPr>
            <p:ph idx="2" type="subTitle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5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-3519950" y="700200"/>
            <a:ext cx="7035600" cy="32772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fmla="val 4985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b="1" sz="4700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4433500" y="4154375"/>
            <a:ext cx="38292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4784875" y="22609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hasCustomPrompt="1" idx="2" type="title"/>
          </p:nvPr>
        </p:nvSpPr>
        <p:spPr>
          <a:xfrm>
            <a:off x="5151175" y="1031000"/>
            <a:ext cx="3057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31"/>
          <p:cNvSpPr txBox="1"/>
          <p:nvPr>
            <p:ph idx="1" type="subTitle"/>
          </p:nvPr>
        </p:nvSpPr>
        <p:spPr>
          <a:xfrm>
            <a:off x="5460675" y="3062700"/>
            <a:ext cx="27477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195" name="Google Shape;195;p31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1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5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3225" y="1243700"/>
            <a:ext cx="63546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AutoNum type="arabicPeriod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5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713225" y="1243700"/>
            <a:ext cx="63546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AutoNum type="arabicPeriod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99" name="Google Shape;199;p32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32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" type="twoColTx">
  <p:cSld name="TITLE_AND_TWO_COLUMNS">
    <p:bg>
      <p:bgPr>
        <a:solidFill>
          <a:schemeClr val="accent5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idx="1" type="subTitle"/>
          </p:nvPr>
        </p:nvSpPr>
        <p:spPr>
          <a:xfrm>
            <a:off x="833927" y="240070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idx="2" type="subTitle"/>
          </p:nvPr>
        </p:nvSpPr>
        <p:spPr>
          <a:xfrm>
            <a:off x="5209273" y="240070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04" name="Google Shape;204;p33"/>
          <p:cNvSpPr txBox="1"/>
          <p:nvPr>
            <p:ph type="title"/>
          </p:nvPr>
        </p:nvSpPr>
        <p:spPr>
          <a:xfrm>
            <a:off x="1554977" y="19095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33"/>
          <p:cNvSpPr txBox="1"/>
          <p:nvPr>
            <p:ph idx="3" type="title"/>
          </p:nvPr>
        </p:nvSpPr>
        <p:spPr>
          <a:xfrm>
            <a:off x="5930323" y="19095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33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" type="titleOnly">
  <p:cSld name="TITLE_ONLY">
    <p:bg>
      <p:bgPr>
        <a:solidFill>
          <a:schemeClr val="accent5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5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772300" y="2251100"/>
            <a:ext cx="38502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11" name="Google Shape;211;p35"/>
          <p:cNvSpPr txBox="1"/>
          <p:nvPr>
            <p:ph type="title"/>
          </p:nvPr>
        </p:nvSpPr>
        <p:spPr>
          <a:xfrm>
            <a:off x="772300" y="1121275"/>
            <a:ext cx="4390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564200" y="1789500"/>
            <a:ext cx="83328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5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/>
          <p:nvPr/>
        </p:nvSpPr>
        <p:spPr>
          <a:xfrm flipH="1" rot="-5400000">
            <a:off x="4941700" y="26525"/>
            <a:ext cx="4364700" cy="42276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7"/>
          <p:cNvSpPr txBox="1"/>
          <p:nvPr>
            <p:ph type="ctrTitle"/>
          </p:nvPr>
        </p:nvSpPr>
        <p:spPr>
          <a:xfrm>
            <a:off x="1690800" y="2402800"/>
            <a:ext cx="57624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7"/>
          <p:cNvSpPr txBox="1"/>
          <p:nvPr>
            <p:ph idx="1" type="subTitle"/>
          </p:nvPr>
        </p:nvSpPr>
        <p:spPr>
          <a:xfrm>
            <a:off x="2105100" y="3514238"/>
            <a:ext cx="49338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5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805050" y="1766625"/>
            <a:ext cx="75339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9"/>
          <p:cNvSpPr txBox="1"/>
          <p:nvPr>
            <p:ph hasCustomPrompt="1" type="title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accent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/>
          <p:nvPr/>
        </p:nvSpPr>
        <p:spPr>
          <a:xfrm>
            <a:off x="-118550" y="-125"/>
            <a:ext cx="44004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41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41"/>
          <p:cNvSpPr txBox="1"/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hasCustomPrompt="1" idx="2" type="title"/>
          </p:nvPr>
        </p:nvSpPr>
        <p:spPr>
          <a:xfrm>
            <a:off x="5082246" y="116406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41"/>
          <p:cNvSpPr txBox="1"/>
          <p:nvPr>
            <p:ph hasCustomPrompt="1" idx="3" type="title"/>
          </p:nvPr>
        </p:nvSpPr>
        <p:spPr>
          <a:xfrm>
            <a:off x="5082246" y="203199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1"/>
          <p:cNvSpPr txBox="1"/>
          <p:nvPr>
            <p:ph idx="4" type="title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5" type="title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6" type="title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41"/>
          <p:cNvSpPr txBox="1"/>
          <p:nvPr>
            <p:ph hasCustomPrompt="1" idx="7" type="title"/>
          </p:nvPr>
        </p:nvSpPr>
        <p:spPr>
          <a:xfrm>
            <a:off x="5082246" y="288041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41"/>
          <p:cNvSpPr txBox="1"/>
          <p:nvPr>
            <p:ph hasCustomPrompt="1" idx="8" type="title"/>
          </p:nvPr>
        </p:nvSpPr>
        <p:spPr>
          <a:xfrm>
            <a:off x="5082246" y="374834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41"/>
          <p:cNvSpPr txBox="1"/>
          <p:nvPr>
            <p:ph idx="1" type="subTitle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9" type="subTitle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idx="13" type="subTitle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41" name="Google Shape;241;p41"/>
          <p:cNvSpPr txBox="1"/>
          <p:nvPr>
            <p:ph idx="14" type="subTitle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42" name="Google Shape;242;p41"/>
          <p:cNvSpPr txBox="1"/>
          <p:nvPr>
            <p:ph idx="15" type="title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" type="twoColTx">
  <p:cSld name="TITLE_AND_TWO_COLUMNS">
    <p:bg>
      <p:bgPr>
        <a:solidFill>
          <a:schemeClr val="accent5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833927" y="240070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5209273" y="240070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1554977" y="19095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3" type="title"/>
          </p:nvPr>
        </p:nvSpPr>
        <p:spPr>
          <a:xfrm>
            <a:off x="5930323" y="19095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bg>
      <p:bgPr>
        <a:solidFill>
          <a:schemeClr val="accent5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/>
          <p:nvPr/>
        </p:nvSpPr>
        <p:spPr>
          <a:xfrm>
            <a:off x="4796125" y="-217575"/>
            <a:ext cx="4476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42"/>
          <p:cNvSpPr txBox="1"/>
          <p:nvPr>
            <p:ph type="title"/>
          </p:nvPr>
        </p:nvSpPr>
        <p:spPr>
          <a:xfrm>
            <a:off x="638950" y="1364000"/>
            <a:ext cx="5262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1" type="subTitle"/>
          </p:nvPr>
        </p:nvSpPr>
        <p:spPr>
          <a:xfrm>
            <a:off x="638950" y="2187100"/>
            <a:ext cx="34008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47" name="Google Shape;247;p42"/>
          <p:cNvSpPr/>
          <p:nvPr/>
        </p:nvSpPr>
        <p:spPr>
          <a:xfrm>
            <a:off x="662275" y="54925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bg>
      <p:bgPr>
        <a:solidFill>
          <a:schemeClr val="accent5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3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2517475" y="2381425"/>
            <a:ext cx="41091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 algn="just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solidFill>
          <a:schemeClr val="accent5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862450" y="34006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" type="subTitle"/>
          </p:nvPr>
        </p:nvSpPr>
        <p:spPr>
          <a:xfrm>
            <a:off x="424450" y="36593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2" type="title"/>
          </p:nvPr>
        </p:nvSpPr>
        <p:spPr>
          <a:xfrm>
            <a:off x="6525755" y="34006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3" type="subTitle"/>
          </p:nvPr>
        </p:nvSpPr>
        <p:spPr>
          <a:xfrm>
            <a:off x="6087755" y="36593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8" name="Google Shape;258;p44"/>
          <p:cNvSpPr txBox="1"/>
          <p:nvPr>
            <p:ph idx="4" type="title"/>
          </p:nvPr>
        </p:nvSpPr>
        <p:spPr>
          <a:xfrm>
            <a:off x="3690150" y="34006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5" type="subTitle"/>
          </p:nvPr>
        </p:nvSpPr>
        <p:spPr>
          <a:xfrm>
            <a:off x="3252150" y="36593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0">
    <p:bg>
      <p:bgPr>
        <a:solidFill>
          <a:schemeClr val="accent5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5"/>
          <p:cNvSpPr/>
          <p:nvPr/>
        </p:nvSpPr>
        <p:spPr>
          <a:xfrm flipH="1" rot="10800000">
            <a:off x="37875" y="150"/>
            <a:ext cx="9106200" cy="44697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5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fmla="val 4942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5"/>
          <p:cNvSpPr txBox="1"/>
          <p:nvPr>
            <p:ph type="ctrTitle"/>
          </p:nvPr>
        </p:nvSpPr>
        <p:spPr>
          <a:xfrm>
            <a:off x="1690800" y="955000"/>
            <a:ext cx="57624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45"/>
          <p:cNvSpPr txBox="1"/>
          <p:nvPr>
            <p:ph idx="1" type="subTitle"/>
          </p:nvPr>
        </p:nvSpPr>
        <p:spPr>
          <a:xfrm>
            <a:off x="3058800" y="1990250"/>
            <a:ext cx="30264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solidFill>
          <a:schemeClr val="accent5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46"/>
          <p:cNvSpPr txBox="1"/>
          <p:nvPr>
            <p:ph idx="2" type="title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46"/>
          <p:cNvSpPr txBox="1"/>
          <p:nvPr>
            <p:ph idx="1" type="subTitle"/>
          </p:nvPr>
        </p:nvSpPr>
        <p:spPr>
          <a:xfrm>
            <a:off x="734175" y="1166911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3" type="title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46"/>
          <p:cNvSpPr txBox="1"/>
          <p:nvPr>
            <p:ph idx="4" type="subTitle"/>
          </p:nvPr>
        </p:nvSpPr>
        <p:spPr>
          <a:xfrm>
            <a:off x="734175" y="3752347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73" name="Google Shape;273;p46"/>
          <p:cNvSpPr txBox="1"/>
          <p:nvPr>
            <p:ph idx="5" type="title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46"/>
          <p:cNvSpPr txBox="1"/>
          <p:nvPr>
            <p:ph idx="6" type="subTitle"/>
          </p:nvPr>
        </p:nvSpPr>
        <p:spPr>
          <a:xfrm>
            <a:off x="5677146" y="1166911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75" name="Google Shape;275;p46"/>
          <p:cNvSpPr txBox="1"/>
          <p:nvPr>
            <p:ph idx="7" type="title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8" type="subTitle"/>
          </p:nvPr>
        </p:nvSpPr>
        <p:spPr>
          <a:xfrm>
            <a:off x="5677146" y="3751902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6">
    <p:bg>
      <p:bgPr>
        <a:solidFill>
          <a:schemeClr val="accent5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47"/>
          <p:cNvSpPr txBox="1"/>
          <p:nvPr>
            <p:ph idx="1" type="subTitle"/>
          </p:nvPr>
        </p:nvSpPr>
        <p:spPr>
          <a:xfrm>
            <a:off x="1560838" y="3508850"/>
            <a:ext cx="27432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0" name="Google Shape;280;p47"/>
          <p:cNvSpPr txBox="1"/>
          <p:nvPr>
            <p:ph idx="2" type="subTitle"/>
          </p:nvPr>
        </p:nvSpPr>
        <p:spPr>
          <a:xfrm>
            <a:off x="4839962" y="3508850"/>
            <a:ext cx="27432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1" name="Google Shape;281;p47"/>
          <p:cNvSpPr txBox="1"/>
          <p:nvPr>
            <p:ph idx="3" type="title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47"/>
          <p:cNvSpPr txBox="1"/>
          <p:nvPr>
            <p:ph idx="4" type="title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47"/>
          <p:cNvSpPr/>
          <p:nvPr/>
        </p:nvSpPr>
        <p:spPr>
          <a:xfrm flipH="1" rot="10800000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7"/>
          <p:cNvSpPr/>
          <p:nvPr/>
        </p:nvSpPr>
        <p:spPr>
          <a:xfrm>
            <a:off x="6035425" y="3058950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bg>
      <p:bgPr>
        <a:solidFill>
          <a:schemeClr val="accent5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860045" y="2257650"/>
            <a:ext cx="14991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48"/>
          <p:cNvSpPr txBox="1"/>
          <p:nvPr>
            <p:ph idx="1" type="subTitle"/>
          </p:nvPr>
        </p:nvSpPr>
        <p:spPr>
          <a:xfrm>
            <a:off x="396438" y="2516400"/>
            <a:ext cx="2426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8" name="Google Shape;288;p48"/>
          <p:cNvSpPr txBox="1"/>
          <p:nvPr>
            <p:ph idx="2" type="title"/>
          </p:nvPr>
        </p:nvSpPr>
        <p:spPr>
          <a:xfrm>
            <a:off x="6784967" y="2257650"/>
            <a:ext cx="14991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48"/>
          <p:cNvSpPr txBox="1"/>
          <p:nvPr>
            <p:ph idx="3" type="subTitle"/>
          </p:nvPr>
        </p:nvSpPr>
        <p:spPr>
          <a:xfrm>
            <a:off x="6321462" y="2516400"/>
            <a:ext cx="2426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0" name="Google Shape;290;p48"/>
          <p:cNvSpPr txBox="1"/>
          <p:nvPr>
            <p:ph idx="4" type="title"/>
          </p:nvPr>
        </p:nvSpPr>
        <p:spPr>
          <a:xfrm>
            <a:off x="3831372" y="2257650"/>
            <a:ext cx="14991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48"/>
          <p:cNvSpPr txBox="1"/>
          <p:nvPr>
            <p:ph idx="5" type="subTitle"/>
          </p:nvPr>
        </p:nvSpPr>
        <p:spPr>
          <a:xfrm>
            <a:off x="3367762" y="2516400"/>
            <a:ext cx="2426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2" name="Google Shape;292;p48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8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8">
    <p:bg>
      <p:bgPr>
        <a:solidFill>
          <a:schemeClr val="accent5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idx="1" type="body"/>
          </p:nvPr>
        </p:nvSpPr>
        <p:spPr>
          <a:xfrm>
            <a:off x="2078825" y="4183375"/>
            <a:ext cx="52293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6" name="Google Shape;296;p49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31">
    <p:bg>
      <p:bgPr>
        <a:solidFill>
          <a:schemeClr val="accent5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689925" y="3400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50"/>
          <p:cNvSpPr txBox="1"/>
          <p:nvPr>
            <p:ph idx="1" type="subTitle"/>
          </p:nvPr>
        </p:nvSpPr>
        <p:spPr>
          <a:xfrm>
            <a:off x="446775" y="3659400"/>
            <a:ext cx="2145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0" name="Google Shape;300;p50"/>
          <p:cNvSpPr txBox="1"/>
          <p:nvPr>
            <p:ph idx="2" type="title"/>
          </p:nvPr>
        </p:nvSpPr>
        <p:spPr>
          <a:xfrm>
            <a:off x="6795375" y="3400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50"/>
          <p:cNvSpPr txBox="1"/>
          <p:nvPr>
            <p:ph idx="3" type="subTitle"/>
          </p:nvPr>
        </p:nvSpPr>
        <p:spPr>
          <a:xfrm>
            <a:off x="6571725" y="3659400"/>
            <a:ext cx="2145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2" name="Google Shape;302;p50"/>
          <p:cNvSpPr txBox="1"/>
          <p:nvPr>
            <p:ph idx="4" type="title"/>
          </p:nvPr>
        </p:nvSpPr>
        <p:spPr>
          <a:xfrm>
            <a:off x="3752400" y="3400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50"/>
          <p:cNvSpPr txBox="1"/>
          <p:nvPr>
            <p:ph idx="5" type="subTitle"/>
          </p:nvPr>
        </p:nvSpPr>
        <p:spPr>
          <a:xfrm>
            <a:off x="3509250" y="3659400"/>
            <a:ext cx="2145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4" name="Google Shape;304;p50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9">
    <p:bg>
      <p:bgPr>
        <a:solidFill>
          <a:schemeClr val="accent5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1"/>
          <p:cNvSpPr/>
          <p:nvPr/>
        </p:nvSpPr>
        <p:spPr>
          <a:xfrm>
            <a:off x="779625" y="13576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1"/>
          <p:cNvSpPr txBox="1"/>
          <p:nvPr>
            <p:ph type="title"/>
          </p:nvPr>
        </p:nvSpPr>
        <p:spPr>
          <a:xfrm>
            <a:off x="1043779" y="1754375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51"/>
          <p:cNvSpPr txBox="1"/>
          <p:nvPr>
            <p:ph idx="1" type="subTitle"/>
          </p:nvPr>
        </p:nvSpPr>
        <p:spPr>
          <a:xfrm>
            <a:off x="1059229" y="2064083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10" name="Google Shape;310;p51"/>
          <p:cNvSpPr txBox="1"/>
          <p:nvPr>
            <p:ph idx="2"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idx="3" type="subTitle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12" name="Google Shape;312;p51"/>
          <p:cNvSpPr txBox="1"/>
          <p:nvPr>
            <p:ph idx="4" type="title"/>
          </p:nvPr>
        </p:nvSpPr>
        <p:spPr>
          <a:xfrm>
            <a:off x="3631360" y="1754375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51"/>
          <p:cNvSpPr txBox="1"/>
          <p:nvPr>
            <p:ph idx="5" type="subTitle"/>
          </p:nvPr>
        </p:nvSpPr>
        <p:spPr>
          <a:xfrm>
            <a:off x="3639010" y="20640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14" name="Google Shape;314;p51"/>
          <p:cNvSpPr txBox="1"/>
          <p:nvPr>
            <p:ph idx="6" type="title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51"/>
          <p:cNvSpPr txBox="1"/>
          <p:nvPr>
            <p:ph idx="7" type="subTitle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16" name="Google Shape;316;p51"/>
          <p:cNvSpPr txBox="1"/>
          <p:nvPr>
            <p:ph idx="8" type="title"/>
          </p:nvPr>
        </p:nvSpPr>
        <p:spPr>
          <a:xfrm>
            <a:off x="6215127" y="1754375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51"/>
          <p:cNvSpPr txBox="1"/>
          <p:nvPr>
            <p:ph idx="9" type="subTitle"/>
          </p:nvPr>
        </p:nvSpPr>
        <p:spPr>
          <a:xfrm>
            <a:off x="6219627" y="20640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18" name="Google Shape;318;p51"/>
          <p:cNvSpPr txBox="1"/>
          <p:nvPr>
            <p:ph idx="13" type="title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51"/>
          <p:cNvSpPr txBox="1"/>
          <p:nvPr>
            <p:ph idx="14" type="subTitle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20" name="Google Shape;320;p51"/>
          <p:cNvSpPr txBox="1"/>
          <p:nvPr>
            <p:ph idx="15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" type="titleOnly">
  <p:cSld name="TITLE_ONLY">
    <p:bg>
      <p:bgPr>
        <a:solidFill>
          <a:schemeClr val="accent5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2">
    <p:bg>
      <p:bgPr>
        <a:solidFill>
          <a:schemeClr val="accent5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2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2"/>
          <p:cNvSpPr txBox="1"/>
          <p:nvPr>
            <p:ph type="title"/>
          </p:nvPr>
        </p:nvSpPr>
        <p:spPr>
          <a:xfrm>
            <a:off x="862450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2"/>
          <p:cNvSpPr txBox="1"/>
          <p:nvPr>
            <p:ph idx="1" type="subTitle"/>
          </p:nvPr>
        </p:nvSpPr>
        <p:spPr>
          <a:xfrm>
            <a:off x="424450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26" name="Google Shape;326;p52"/>
          <p:cNvSpPr txBox="1"/>
          <p:nvPr>
            <p:ph idx="2" type="title"/>
          </p:nvPr>
        </p:nvSpPr>
        <p:spPr>
          <a:xfrm>
            <a:off x="6525755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52"/>
          <p:cNvSpPr txBox="1"/>
          <p:nvPr>
            <p:ph idx="3" type="subTitle"/>
          </p:nvPr>
        </p:nvSpPr>
        <p:spPr>
          <a:xfrm>
            <a:off x="6087755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28" name="Google Shape;328;p52"/>
          <p:cNvSpPr txBox="1"/>
          <p:nvPr>
            <p:ph idx="4" type="title"/>
          </p:nvPr>
        </p:nvSpPr>
        <p:spPr>
          <a:xfrm>
            <a:off x="3690150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52"/>
          <p:cNvSpPr txBox="1"/>
          <p:nvPr>
            <p:ph idx="5" type="subTitle"/>
          </p:nvPr>
        </p:nvSpPr>
        <p:spPr>
          <a:xfrm>
            <a:off x="3252150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30" name="Google Shape;330;p52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4">
    <p:bg>
      <p:bgPr>
        <a:solidFill>
          <a:schemeClr val="accent5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_1_2">
    <p:bg>
      <p:bgPr>
        <a:solidFill>
          <a:schemeClr val="accent5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4"/>
          <p:cNvSpPr txBox="1"/>
          <p:nvPr>
            <p:ph idx="2" type="title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54"/>
          <p:cNvSpPr txBox="1"/>
          <p:nvPr>
            <p:ph idx="1" type="subTitle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37" name="Google Shape;337;p54"/>
          <p:cNvSpPr txBox="1"/>
          <p:nvPr>
            <p:ph idx="3" type="title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54"/>
          <p:cNvSpPr txBox="1"/>
          <p:nvPr>
            <p:ph idx="4" type="subTitle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39" name="Google Shape;339;p54"/>
          <p:cNvSpPr txBox="1"/>
          <p:nvPr>
            <p:ph idx="5" type="title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54"/>
          <p:cNvSpPr txBox="1"/>
          <p:nvPr>
            <p:ph idx="6" type="subTitle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">
    <p:bg>
      <p:bgPr>
        <a:solidFill>
          <a:schemeClr val="accent5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/>
          <p:nvPr/>
        </p:nvSpPr>
        <p:spPr>
          <a:xfrm>
            <a:off x="3310050" y="18713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5"/>
          <p:cNvSpPr/>
          <p:nvPr/>
        </p:nvSpPr>
        <p:spPr>
          <a:xfrm>
            <a:off x="535050" y="18713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5"/>
          <p:cNvSpPr/>
          <p:nvPr/>
        </p:nvSpPr>
        <p:spPr>
          <a:xfrm>
            <a:off x="6085050" y="18713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5"/>
          <p:cNvSpPr txBox="1"/>
          <p:nvPr>
            <p:ph idx="1" type="subTitle"/>
          </p:nvPr>
        </p:nvSpPr>
        <p:spPr>
          <a:xfrm>
            <a:off x="653699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46" name="Google Shape;346;p55"/>
          <p:cNvSpPr txBox="1"/>
          <p:nvPr>
            <p:ph idx="2" type="subTitle"/>
          </p:nvPr>
        </p:nvSpPr>
        <p:spPr>
          <a:xfrm>
            <a:off x="3439674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47" name="Google Shape;347;p55"/>
          <p:cNvSpPr txBox="1"/>
          <p:nvPr>
            <p:ph idx="3" type="subTitle"/>
          </p:nvPr>
        </p:nvSpPr>
        <p:spPr>
          <a:xfrm>
            <a:off x="6203701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48" name="Google Shape;348;p55"/>
          <p:cNvSpPr txBox="1"/>
          <p:nvPr>
            <p:ph hasCustomPrompt="1" type="title"/>
          </p:nvPr>
        </p:nvSpPr>
        <p:spPr>
          <a:xfrm>
            <a:off x="588299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55"/>
          <p:cNvSpPr txBox="1"/>
          <p:nvPr>
            <p:ph hasCustomPrompt="1" idx="4" type="title"/>
          </p:nvPr>
        </p:nvSpPr>
        <p:spPr>
          <a:xfrm>
            <a:off x="3363300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0" name="Google Shape;350;p55"/>
          <p:cNvSpPr txBox="1"/>
          <p:nvPr>
            <p:ph hasCustomPrompt="1" idx="5" type="title"/>
          </p:nvPr>
        </p:nvSpPr>
        <p:spPr>
          <a:xfrm>
            <a:off x="6138301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55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dk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4" name="Google Shape;354;p56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6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" type="body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57" name="Google Shape;357;p56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8" name="Google Shape;358;p56"/>
          <p:cNvSpPr txBox="1"/>
          <p:nvPr>
            <p:ph idx="2" type="subTitle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5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" type="body"/>
          </p:nvPr>
        </p:nvSpPr>
        <p:spPr>
          <a:xfrm>
            <a:off x="772300" y="2251100"/>
            <a:ext cx="38502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772300" y="1121275"/>
            <a:ext cx="4390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5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564200" y="1789500"/>
            <a:ext cx="83328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 flipH="1" rot="-5400000">
            <a:off x="4941700" y="26525"/>
            <a:ext cx="4364700" cy="42276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ctrTitle"/>
          </p:nvPr>
        </p:nvSpPr>
        <p:spPr>
          <a:xfrm>
            <a:off x="1690800" y="2402800"/>
            <a:ext cx="57624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105100" y="3514238"/>
            <a:ext cx="49338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5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805050" y="1766625"/>
            <a:ext cx="75339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2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ctrTitle"/>
          </p:nvPr>
        </p:nvSpPr>
        <p:spPr>
          <a:xfrm>
            <a:off x="2938650" y="2122475"/>
            <a:ext cx="62052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OLIST - </a:t>
            </a:r>
            <a:endParaRPr sz="40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ANALYSE DE LA CLIENTELE</a:t>
            </a:r>
            <a:endParaRPr sz="4000"/>
          </a:p>
        </p:txBody>
      </p:sp>
      <p:sp>
        <p:nvSpPr>
          <p:cNvPr id="364" name="Google Shape;364;p57"/>
          <p:cNvSpPr txBox="1"/>
          <p:nvPr>
            <p:ph idx="1" type="subTitle"/>
          </p:nvPr>
        </p:nvSpPr>
        <p:spPr>
          <a:xfrm>
            <a:off x="4433500" y="4154375"/>
            <a:ext cx="38292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Projet 04 - Segmentez des clients d’un site de e-commerce</a:t>
            </a: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65" name="Google Shape;365;p57"/>
          <p:cNvCxnSpPr/>
          <p:nvPr/>
        </p:nvCxnSpPr>
        <p:spPr>
          <a:xfrm>
            <a:off x="7402150" y="390548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892050" y="5453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CHOIX ET </a:t>
            </a:r>
            <a:r>
              <a:rPr lang="en" sz="2400"/>
              <a:t>CRÉATION</a:t>
            </a:r>
            <a:r>
              <a:rPr lang="en" sz="2400"/>
              <a:t> DE NOUVELLES FEATURES</a:t>
            </a:r>
            <a:endParaRPr b="1" sz="2400"/>
          </a:p>
        </p:txBody>
      </p:sp>
      <p:cxnSp>
        <p:nvCxnSpPr>
          <p:cNvPr id="449" name="Google Shape;449;p66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66"/>
          <p:cNvSpPr txBox="1"/>
          <p:nvPr/>
        </p:nvSpPr>
        <p:spPr>
          <a:xfrm>
            <a:off x="1360075" y="2051050"/>
            <a:ext cx="3646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1" name="Google Shape;451;p66"/>
          <p:cNvSpPr txBox="1"/>
          <p:nvPr/>
        </p:nvSpPr>
        <p:spPr>
          <a:xfrm>
            <a:off x="651300" y="2195650"/>
            <a:ext cx="4088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Montant moyen des commandes passées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Nombre moyen d'échelonnements du paiement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Délai depuis la dernière commande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Intervalle moyen entre les commandes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Note moyenne donnée à la commande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2" name="Google Shape;452;p66"/>
          <p:cNvSpPr txBox="1"/>
          <p:nvPr/>
        </p:nvSpPr>
        <p:spPr>
          <a:xfrm>
            <a:off x="4931875" y="2192250"/>
            <a:ext cx="4088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Catégorie de produits favorite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Quantité moyenne de produits par commande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Montant moyen des produits achetés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3" name="Google Shape;453;p66"/>
          <p:cNvSpPr txBox="1"/>
          <p:nvPr/>
        </p:nvSpPr>
        <p:spPr>
          <a:xfrm>
            <a:off x="697100" y="1740275"/>
            <a:ext cx="4088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 partir des commandes passées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4" name="Google Shape;454;p66"/>
          <p:cNvSpPr txBox="1"/>
          <p:nvPr/>
        </p:nvSpPr>
        <p:spPr>
          <a:xfrm>
            <a:off x="4766100" y="1740275"/>
            <a:ext cx="4088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 partir des produits commandés 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/>
          <p:nvPr>
            <p:ph type="title"/>
          </p:nvPr>
        </p:nvSpPr>
        <p:spPr>
          <a:xfrm>
            <a:off x="892050" y="5453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EXPLORATION DU PROFIL DES CLIENTS</a:t>
            </a:r>
            <a:endParaRPr b="1" sz="2800"/>
          </a:p>
        </p:txBody>
      </p:sp>
      <p:cxnSp>
        <p:nvCxnSpPr>
          <p:cNvPr id="460" name="Google Shape;460;p67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1" name="Google Shape;4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025" y="1937350"/>
            <a:ext cx="4550726" cy="24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7"/>
          <p:cNvSpPr txBox="1"/>
          <p:nvPr/>
        </p:nvSpPr>
        <p:spPr>
          <a:xfrm>
            <a:off x="402625" y="1307250"/>
            <a:ext cx="7083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LISTE DES FEATURES EXPLOITEES</a:t>
            </a:r>
            <a:endParaRPr b="1" sz="180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8"/>
          <p:cNvSpPr txBox="1"/>
          <p:nvPr>
            <p:ph type="title"/>
          </p:nvPr>
        </p:nvSpPr>
        <p:spPr>
          <a:xfrm>
            <a:off x="892050" y="5453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EXPLORATION DU PROFIL DES CLIENTS</a:t>
            </a:r>
            <a:endParaRPr b="1" sz="2800"/>
          </a:p>
        </p:txBody>
      </p:sp>
      <p:cxnSp>
        <p:nvCxnSpPr>
          <p:cNvPr id="468" name="Google Shape;468;p68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9" name="Google Shape;4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0" y="1494249"/>
            <a:ext cx="4660651" cy="24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350" y="1581076"/>
            <a:ext cx="4312452" cy="23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8"/>
          <p:cNvSpPr txBox="1"/>
          <p:nvPr/>
        </p:nvSpPr>
        <p:spPr>
          <a:xfrm>
            <a:off x="1340550" y="4000375"/>
            <a:ext cx="64629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 profils de clients sont </a:t>
            </a: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très similaires 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aux graphiques obtenus lors de l’analyse des commandes; Cela s’explique par la faible présence de clients ayant commandé plus d’une fois.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9"/>
          <p:cNvSpPr txBox="1"/>
          <p:nvPr>
            <p:ph type="title"/>
          </p:nvPr>
        </p:nvSpPr>
        <p:spPr>
          <a:xfrm>
            <a:off x="892050" y="5453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 b="1"/>
          </a:p>
        </p:txBody>
      </p:sp>
      <p:sp>
        <p:nvSpPr>
          <p:cNvPr id="477" name="Google Shape;477;p69"/>
          <p:cNvSpPr txBox="1"/>
          <p:nvPr/>
        </p:nvSpPr>
        <p:spPr>
          <a:xfrm>
            <a:off x="155675" y="1353075"/>
            <a:ext cx="7359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Imputation des valeurs manquantes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Groupement des labels rares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Encodage des valeurs catégorielles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AutoNum type="arabicPeriod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Scaling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Didact Gothic"/>
              <a:buAutoNum type="arabicPeriod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Transformation des distributions asymétriques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478" name="Google Shape;478;p69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9" name="Google Shape;4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476" y="3211450"/>
            <a:ext cx="1059074" cy="12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700" y="3270317"/>
            <a:ext cx="1642608" cy="102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0"/>
          <p:cNvSpPr txBox="1"/>
          <p:nvPr>
            <p:ph type="title"/>
          </p:nvPr>
        </p:nvSpPr>
        <p:spPr>
          <a:xfrm>
            <a:off x="1639050" y="2043150"/>
            <a:ext cx="5865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 b="1"/>
          </a:p>
        </p:txBody>
      </p:sp>
      <p:cxnSp>
        <p:nvCxnSpPr>
          <p:cNvPr id="486" name="Google Shape;486;p70"/>
          <p:cNvCxnSpPr/>
          <p:nvPr/>
        </p:nvCxnSpPr>
        <p:spPr>
          <a:xfrm>
            <a:off x="4149300" y="2770050"/>
            <a:ext cx="845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70"/>
          <p:cNvSpPr txBox="1"/>
          <p:nvPr>
            <p:ph idx="1" type="body"/>
          </p:nvPr>
        </p:nvSpPr>
        <p:spPr>
          <a:xfrm>
            <a:off x="2517450" y="3131825"/>
            <a:ext cx="4374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Quelle approche pour obtenir le meilleur clustering?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1"/>
          <p:cNvSpPr txBox="1"/>
          <p:nvPr>
            <p:ph type="title"/>
          </p:nvPr>
        </p:nvSpPr>
        <p:spPr>
          <a:xfrm>
            <a:off x="892050" y="5453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TROIS TYPES DE CLUSTERING</a:t>
            </a:r>
            <a:endParaRPr b="1"/>
          </a:p>
        </p:txBody>
      </p:sp>
      <p:cxnSp>
        <p:nvCxnSpPr>
          <p:cNvPr id="493" name="Google Shape;493;p71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71"/>
          <p:cNvSpPr txBox="1"/>
          <p:nvPr/>
        </p:nvSpPr>
        <p:spPr>
          <a:xfrm>
            <a:off x="396662" y="1686251"/>
            <a:ext cx="2477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383838"/>
                </a:solidFill>
                <a:latin typeface="Didact Gothic"/>
                <a:ea typeface="Didact Gothic"/>
                <a:cs typeface="Didact Gothic"/>
                <a:sym typeface="Didact Gothic"/>
              </a:rPr>
              <a:t>Clustering hiérarchique (Birch)</a:t>
            </a:r>
            <a:endParaRPr sz="1600">
              <a:solidFill>
                <a:srgbClr val="383838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5" name="Google Shape;495;p71"/>
          <p:cNvSpPr txBox="1"/>
          <p:nvPr/>
        </p:nvSpPr>
        <p:spPr>
          <a:xfrm>
            <a:off x="3333162" y="1686251"/>
            <a:ext cx="2477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383838"/>
                </a:solidFill>
                <a:latin typeface="Didact Gothic"/>
                <a:ea typeface="Didact Gothic"/>
                <a:cs typeface="Didact Gothic"/>
                <a:sym typeface="Didact Gothic"/>
              </a:rPr>
              <a:t>K-Means</a:t>
            </a:r>
            <a:endParaRPr sz="1600">
              <a:solidFill>
                <a:srgbClr val="383838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6" name="Google Shape;496;p71"/>
          <p:cNvSpPr txBox="1"/>
          <p:nvPr/>
        </p:nvSpPr>
        <p:spPr>
          <a:xfrm>
            <a:off x="6152562" y="1686251"/>
            <a:ext cx="2477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383838"/>
                </a:solidFill>
                <a:latin typeface="Didact Gothic"/>
                <a:ea typeface="Didact Gothic"/>
                <a:cs typeface="Didact Gothic"/>
                <a:sym typeface="Didact Gothic"/>
              </a:rPr>
              <a:t>DBSCAN</a:t>
            </a:r>
            <a:endParaRPr sz="1600">
              <a:solidFill>
                <a:srgbClr val="383838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7" name="Google Shape;497;p71"/>
          <p:cNvSpPr txBox="1"/>
          <p:nvPr/>
        </p:nvSpPr>
        <p:spPr>
          <a:xfrm>
            <a:off x="-298725" y="2217775"/>
            <a:ext cx="3369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Évalue</a:t>
            </a: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toutes les combinaisons de clusters possibles, en testant chaque niveau de distance inter-clusters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Clustering complet mais très gourmand en ressources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 clustering de Birch est plus efficace, grâce à une structure de données en arbre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8" name="Google Shape;498;p71"/>
          <p:cNvSpPr txBox="1"/>
          <p:nvPr/>
        </p:nvSpPr>
        <p:spPr>
          <a:xfrm>
            <a:off x="2749275" y="2141575"/>
            <a:ext cx="3250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Forme des clusters à partir d’un nombre prédéterminé, fourni comme paramètre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Clustering plus efficace en utilisation des ressources, mais demande de l’optimisation paramétrique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Peut parfois être instable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9" name="Google Shape;499;p71"/>
          <p:cNvSpPr txBox="1"/>
          <p:nvPr/>
        </p:nvSpPr>
        <p:spPr>
          <a:xfrm>
            <a:off x="5582250" y="2141575"/>
            <a:ext cx="3250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Forme des clusters à partir de la densité autour des points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Fonctionne pour des données non-convexes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 txBox="1"/>
          <p:nvPr>
            <p:ph type="title"/>
          </p:nvPr>
        </p:nvSpPr>
        <p:spPr>
          <a:xfrm>
            <a:off x="892050" y="164300"/>
            <a:ext cx="789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</a:t>
            </a:r>
            <a:r>
              <a:rPr lang="en" sz="2600"/>
              <a:t> DES CLUSTERS OBTENUS - KMEANS</a:t>
            </a:r>
            <a:endParaRPr sz="2600"/>
          </a:p>
        </p:txBody>
      </p:sp>
      <p:cxnSp>
        <p:nvCxnSpPr>
          <p:cNvPr id="505" name="Google Shape;505;p72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72"/>
          <p:cNvSpPr txBox="1"/>
          <p:nvPr/>
        </p:nvSpPr>
        <p:spPr>
          <a:xfrm>
            <a:off x="-385800" y="2476350"/>
            <a:ext cx="29271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Je décide de tester la segmentation à 7 clusters, qui offrira plus de granularité que celle à 4 clusters pour les équipes métier.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07" name="Google Shape;5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775" y="1441425"/>
            <a:ext cx="6167572" cy="33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3"/>
          <p:cNvSpPr txBox="1"/>
          <p:nvPr>
            <p:ph type="title"/>
          </p:nvPr>
        </p:nvSpPr>
        <p:spPr>
          <a:xfrm>
            <a:off x="892050" y="2405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 DES CLUSTERS OBTENUS</a:t>
            </a:r>
            <a:endParaRPr sz="2600"/>
          </a:p>
        </p:txBody>
      </p:sp>
      <p:cxnSp>
        <p:nvCxnSpPr>
          <p:cNvPr id="513" name="Google Shape;513;p73"/>
          <p:cNvCxnSpPr/>
          <p:nvPr/>
        </p:nvCxnSpPr>
        <p:spPr>
          <a:xfrm>
            <a:off x="4248450" y="8636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4" name="Google Shape;514;p73"/>
          <p:cNvPicPr preferRelativeResize="0"/>
          <p:nvPr/>
        </p:nvPicPr>
        <p:blipFill rotWithShape="1">
          <a:blip r:embed="rId3">
            <a:alphaModFix/>
          </a:blip>
          <a:srcRect b="2377" l="1416" r="51685" t="1744"/>
          <a:stretch/>
        </p:blipFill>
        <p:spPr>
          <a:xfrm>
            <a:off x="5119126" y="1063502"/>
            <a:ext cx="3234848" cy="402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50" y="958150"/>
            <a:ext cx="4297152" cy="413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"/>
          <p:cNvSpPr txBox="1"/>
          <p:nvPr>
            <p:ph type="title"/>
          </p:nvPr>
        </p:nvSpPr>
        <p:spPr>
          <a:xfrm>
            <a:off x="892050" y="5453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INTERPRETATION DES CLUSTERS OBTENUS</a:t>
            </a:r>
            <a:endParaRPr sz="2600"/>
          </a:p>
        </p:txBody>
      </p:sp>
      <p:cxnSp>
        <p:nvCxnSpPr>
          <p:cNvPr id="521" name="Google Shape;521;p74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74"/>
          <p:cNvSpPr txBox="1"/>
          <p:nvPr/>
        </p:nvSpPr>
        <p:spPr>
          <a:xfrm>
            <a:off x="-268325" y="1582275"/>
            <a:ext cx="4099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 clusters sont variés et représentatifs de différents types de clients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 clients sont regroupés en fonction des variables RFM et de la satisfaction client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Ils permettront aux équipes d’Olist de mieux cibler leurs opérations marketing/commerciales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23" name="Google Shape;523;p74"/>
          <p:cNvPicPr preferRelativeResize="0"/>
          <p:nvPr/>
        </p:nvPicPr>
        <p:blipFill rotWithShape="1">
          <a:blip r:embed="rId3">
            <a:alphaModFix/>
          </a:blip>
          <a:srcRect b="0" l="32559" r="31876" t="0"/>
          <a:stretch/>
        </p:blipFill>
        <p:spPr>
          <a:xfrm>
            <a:off x="5503825" y="1073900"/>
            <a:ext cx="2881501" cy="41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550" y="1510450"/>
            <a:ext cx="770250" cy="27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5"/>
          <p:cNvSpPr txBox="1"/>
          <p:nvPr>
            <p:ph type="title"/>
          </p:nvPr>
        </p:nvSpPr>
        <p:spPr>
          <a:xfrm>
            <a:off x="892050" y="164300"/>
            <a:ext cx="789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 DES CLUSTERS OBTENUS - BIRCH</a:t>
            </a:r>
            <a:endParaRPr sz="2600"/>
          </a:p>
        </p:txBody>
      </p:sp>
      <p:cxnSp>
        <p:nvCxnSpPr>
          <p:cNvPr id="530" name="Google Shape;530;p75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75"/>
          <p:cNvSpPr txBox="1"/>
          <p:nvPr/>
        </p:nvSpPr>
        <p:spPr>
          <a:xfrm>
            <a:off x="-385800" y="2476350"/>
            <a:ext cx="29271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La segmentation à 6 clusters s’impose comme la plus cohérente.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32" name="Google Shape;5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050" y="1319250"/>
            <a:ext cx="6297901" cy="35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>
            <p:ph idx="15" type="title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DES MATIERES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1" name="Google Shape;371;p58"/>
          <p:cNvSpPr txBox="1"/>
          <p:nvPr>
            <p:ph idx="5" type="title"/>
          </p:nvPr>
        </p:nvSpPr>
        <p:spPr>
          <a:xfrm>
            <a:off x="5081050" y="1044000"/>
            <a:ext cx="3352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CONTEXTE ET EXPLORATION 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72" name="Google Shape;372;p58"/>
          <p:cNvSpPr txBox="1"/>
          <p:nvPr>
            <p:ph type="title"/>
          </p:nvPr>
        </p:nvSpPr>
        <p:spPr>
          <a:xfrm>
            <a:off x="5081050" y="1883225"/>
            <a:ext cx="35553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CRÉATION</a:t>
            </a:r>
            <a:r>
              <a:rPr b="1" lang="en" sz="1700"/>
              <a:t> DU FICHIER CLIENT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73" name="Google Shape;373;p58"/>
          <p:cNvSpPr txBox="1"/>
          <p:nvPr>
            <p:ph idx="2" type="title"/>
          </p:nvPr>
        </p:nvSpPr>
        <p:spPr>
          <a:xfrm>
            <a:off x="4548846" y="1061393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01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74" name="Google Shape;374;p58"/>
          <p:cNvSpPr txBox="1"/>
          <p:nvPr>
            <p:ph idx="3" type="title"/>
          </p:nvPr>
        </p:nvSpPr>
        <p:spPr>
          <a:xfrm>
            <a:off x="4548846" y="1900615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02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75" name="Google Shape;375;p58"/>
          <p:cNvSpPr txBox="1"/>
          <p:nvPr>
            <p:ph idx="6" type="title"/>
          </p:nvPr>
        </p:nvSpPr>
        <p:spPr>
          <a:xfrm>
            <a:off x="5081050" y="276035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SEGMENTATION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76" name="Google Shape;376;p58"/>
          <p:cNvSpPr txBox="1"/>
          <p:nvPr>
            <p:ph idx="4" type="title"/>
          </p:nvPr>
        </p:nvSpPr>
        <p:spPr>
          <a:xfrm>
            <a:off x="5081050" y="3628275"/>
            <a:ext cx="44811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SIMULATION DE MAINTENANCE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77" name="Google Shape;377;p58"/>
          <p:cNvSpPr txBox="1"/>
          <p:nvPr>
            <p:ph idx="7" type="title"/>
          </p:nvPr>
        </p:nvSpPr>
        <p:spPr>
          <a:xfrm>
            <a:off x="4548846" y="2773143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03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78" name="Google Shape;378;p58"/>
          <p:cNvSpPr txBox="1"/>
          <p:nvPr>
            <p:ph idx="8" type="title"/>
          </p:nvPr>
        </p:nvSpPr>
        <p:spPr>
          <a:xfrm>
            <a:off x="4548846" y="3637465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04</a:t>
            </a:r>
            <a:endParaRPr b="1" sz="1700">
              <a:solidFill>
                <a:schemeClr val="dk1"/>
              </a:solidFill>
            </a:endParaRPr>
          </a:p>
        </p:txBody>
      </p:sp>
      <p:cxnSp>
        <p:nvCxnSpPr>
          <p:cNvPr id="379" name="Google Shape;379;p58"/>
          <p:cNvCxnSpPr/>
          <p:nvPr/>
        </p:nvCxnSpPr>
        <p:spPr>
          <a:xfrm>
            <a:off x="819525" y="302600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6"/>
          <p:cNvSpPr txBox="1"/>
          <p:nvPr>
            <p:ph type="title"/>
          </p:nvPr>
        </p:nvSpPr>
        <p:spPr>
          <a:xfrm>
            <a:off x="892050" y="2405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 DES CLUSTERS OBTENUS</a:t>
            </a:r>
            <a:endParaRPr sz="2600"/>
          </a:p>
        </p:txBody>
      </p:sp>
      <p:cxnSp>
        <p:nvCxnSpPr>
          <p:cNvPr id="538" name="Google Shape;538;p76"/>
          <p:cNvCxnSpPr/>
          <p:nvPr/>
        </p:nvCxnSpPr>
        <p:spPr>
          <a:xfrm>
            <a:off x="4248450" y="8636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9" name="Google Shape;5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21500"/>
            <a:ext cx="4179026" cy="40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551" y="921500"/>
            <a:ext cx="3880508" cy="40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>
            <p:ph type="title"/>
          </p:nvPr>
        </p:nvSpPr>
        <p:spPr>
          <a:xfrm>
            <a:off x="892050" y="5453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INTERPRETATION DES CLUSTERS OBTENUS</a:t>
            </a:r>
            <a:endParaRPr sz="2600"/>
          </a:p>
        </p:txBody>
      </p:sp>
      <p:cxnSp>
        <p:nvCxnSpPr>
          <p:cNvPr id="546" name="Google Shape;546;p77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77"/>
          <p:cNvSpPr txBox="1"/>
          <p:nvPr/>
        </p:nvSpPr>
        <p:spPr>
          <a:xfrm>
            <a:off x="-268325" y="1582275"/>
            <a:ext cx="4099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 clusters sont variés, mais le montant pèse plus de le clustering, malgré le Feature Engineering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 modèle du clustering de Birch 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semble donc plus sensible aux outliers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Certains clusters sont tout de même intéressants dans une optique RFM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48" name="Google Shape;5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050" y="1226300"/>
            <a:ext cx="2306536" cy="3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7253" y="1504473"/>
            <a:ext cx="647100" cy="255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892050" y="8367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EVALUATION DES CLUSTERS OBTENUS - DBSCAN</a:t>
            </a:r>
            <a:endParaRPr sz="2200"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75" y="862400"/>
            <a:ext cx="4401615" cy="422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665" y="1757825"/>
            <a:ext cx="4267210" cy="233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1639050" y="1662150"/>
            <a:ext cx="5865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DE MAINTENANCE</a:t>
            </a:r>
            <a:endParaRPr b="1"/>
          </a:p>
        </p:txBody>
      </p:sp>
      <p:cxnSp>
        <p:nvCxnSpPr>
          <p:cNvPr id="562" name="Google Shape;562;p79"/>
          <p:cNvCxnSpPr/>
          <p:nvPr/>
        </p:nvCxnSpPr>
        <p:spPr>
          <a:xfrm>
            <a:off x="4149300" y="2770050"/>
            <a:ext cx="845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79"/>
          <p:cNvSpPr txBox="1"/>
          <p:nvPr>
            <p:ph idx="1" type="body"/>
          </p:nvPr>
        </p:nvSpPr>
        <p:spPr>
          <a:xfrm>
            <a:off x="2517450" y="3131825"/>
            <a:ext cx="4374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quelle fréquence </a:t>
            </a:r>
            <a:r>
              <a:rPr lang="en">
                <a:solidFill>
                  <a:srgbClr val="000000"/>
                </a:solidFill>
              </a:rPr>
              <a:t>rafraîchir</a:t>
            </a:r>
            <a:r>
              <a:rPr lang="en">
                <a:solidFill>
                  <a:srgbClr val="000000"/>
                </a:solidFill>
              </a:rPr>
              <a:t> le modèle?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/>
          <p:nvPr>
            <p:ph type="title"/>
          </p:nvPr>
        </p:nvSpPr>
        <p:spPr>
          <a:xfrm>
            <a:off x="892050" y="2944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METHODOLOGIE D’EVALUATION DE MAINTENANCE</a:t>
            </a:r>
            <a:endParaRPr sz="2400"/>
          </a:p>
        </p:txBody>
      </p:sp>
      <p:sp>
        <p:nvSpPr>
          <p:cNvPr id="569" name="Google Shape;569;p80"/>
          <p:cNvSpPr txBox="1"/>
          <p:nvPr/>
        </p:nvSpPr>
        <p:spPr>
          <a:xfrm>
            <a:off x="0" y="1403725"/>
            <a:ext cx="4809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 clustering initial est réalisé sur les clients ayant commandé durant les 12 premiers mois de la périodicité du jeu de données (2016-17)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 jeu de donnée est ensuite agrémenté des nouvelles commandes du mois suivant, pour les clients initialement présents (les nouveaux clients sont exclus)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 nouveau clustering est effectué, et les résultats sont comparés, pour chaque client, avec ceux du clustering sur la période initiale via l’ARI (Adjusted Rand Index)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L’opération est répétée sur tout le reste du jeu de données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70" name="Google Shape;5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800" y="1403725"/>
            <a:ext cx="2776375" cy="27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1"/>
          <p:cNvSpPr txBox="1"/>
          <p:nvPr>
            <p:ph type="title"/>
          </p:nvPr>
        </p:nvSpPr>
        <p:spPr>
          <a:xfrm>
            <a:off x="892050" y="5453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EVOLUTION DE l’ARI</a:t>
            </a:r>
            <a:endParaRPr sz="2400"/>
          </a:p>
        </p:txBody>
      </p:sp>
      <p:cxnSp>
        <p:nvCxnSpPr>
          <p:cNvPr id="576" name="Google Shape;576;p81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81"/>
          <p:cNvSpPr txBox="1"/>
          <p:nvPr/>
        </p:nvSpPr>
        <p:spPr>
          <a:xfrm>
            <a:off x="-481125" y="1944200"/>
            <a:ext cx="4099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La segmentation perd en pertinence 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après 6 à 8 mois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 modèle bénéficierait donc d’une mise à jour et d’un nouvel entraînement bi-annuel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 données fournies par Olist pourraient être enrichies par de nombreux clients ayant commandé plus d’une fois pour fiabiliser d’autant plus la simulation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78" name="Google Shape;57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375" y="1891925"/>
            <a:ext cx="5680434" cy="25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title"/>
          </p:nvPr>
        </p:nvSpPr>
        <p:spPr>
          <a:xfrm>
            <a:off x="1587600" y="2043150"/>
            <a:ext cx="5968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 ET EXPLORATION</a:t>
            </a:r>
            <a:endParaRPr b="1"/>
          </a:p>
        </p:txBody>
      </p:sp>
      <p:cxnSp>
        <p:nvCxnSpPr>
          <p:cNvPr id="385" name="Google Shape;385;p59"/>
          <p:cNvCxnSpPr/>
          <p:nvPr/>
        </p:nvCxnSpPr>
        <p:spPr>
          <a:xfrm>
            <a:off x="4149300" y="2770050"/>
            <a:ext cx="845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59"/>
          <p:cNvSpPr txBox="1"/>
          <p:nvPr>
            <p:ph idx="1" type="body"/>
          </p:nvPr>
        </p:nvSpPr>
        <p:spPr>
          <a:xfrm>
            <a:off x="2517450" y="3131825"/>
            <a:ext cx="4109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Quelles données disponibles pour comprendre les clients?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PROBLEMATIQUE - COMPRENDRE SA CLIENTELE</a:t>
            </a:r>
            <a:endParaRPr b="1" sz="2200"/>
          </a:p>
        </p:txBody>
      </p:sp>
      <p:cxnSp>
        <p:nvCxnSpPr>
          <p:cNvPr id="392" name="Google Shape;392;p60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60"/>
          <p:cNvSpPr txBox="1"/>
          <p:nvPr/>
        </p:nvSpPr>
        <p:spPr>
          <a:xfrm>
            <a:off x="402625" y="1612050"/>
            <a:ext cx="4492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OBJECTIFS DU CLIENT</a:t>
            </a:r>
            <a:endParaRPr b="1" sz="180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394" name="Google Shape;394;p60"/>
          <p:cNvSpPr/>
          <p:nvPr/>
        </p:nvSpPr>
        <p:spPr>
          <a:xfrm flipH="1">
            <a:off x="198292" y="1782288"/>
            <a:ext cx="163200" cy="163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395" name="Google Shape;395;p60"/>
          <p:cNvSpPr txBox="1"/>
          <p:nvPr/>
        </p:nvSpPr>
        <p:spPr>
          <a:xfrm>
            <a:off x="73750" y="2177825"/>
            <a:ext cx="4821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Olist cherche à comprendre et différencier ses multiples types d’utilisateurs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Une base de données s’étendant sur 2 ans est mise à disposition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 multiples données exploitables (informations sur les commandes, les produits, les clients…)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96" name="Google Shape;3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575" y="1782300"/>
            <a:ext cx="2281375" cy="22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625" y="1622450"/>
            <a:ext cx="5595827" cy="3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1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DONNEES OLIST</a:t>
            </a:r>
            <a:endParaRPr/>
          </a:p>
        </p:txBody>
      </p:sp>
      <p:sp>
        <p:nvSpPr>
          <p:cNvPr id="403" name="Google Shape;403;p61"/>
          <p:cNvSpPr txBox="1"/>
          <p:nvPr/>
        </p:nvSpPr>
        <p:spPr>
          <a:xfrm>
            <a:off x="0" y="1715625"/>
            <a:ext cx="4821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8 tables mises à disposition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Environ </a:t>
            </a: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97000 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clients sont présents dans la base de données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 informations de plusieurs natures: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 commandes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 produits commandés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La localisation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La satisfaction client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 vendeurs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>
            <p:ph type="title"/>
          </p:nvPr>
        </p:nvSpPr>
        <p:spPr>
          <a:xfrm>
            <a:off x="892050" y="5453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PRÉPARATION</a:t>
            </a:r>
            <a:r>
              <a:rPr lang="en"/>
              <a:t> DU JEU DE </a:t>
            </a:r>
            <a:r>
              <a:rPr lang="en"/>
              <a:t>DONNÉES</a:t>
            </a:r>
            <a:endParaRPr b="1"/>
          </a:p>
        </p:txBody>
      </p:sp>
      <p:sp>
        <p:nvSpPr>
          <p:cNvPr id="409" name="Google Shape;409;p62"/>
          <p:cNvSpPr txBox="1"/>
          <p:nvPr/>
        </p:nvSpPr>
        <p:spPr>
          <a:xfrm>
            <a:off x="402625" y="1307250"/>
            <a:ext cx="7083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5 </a:t>
            </a:r>
            <a:r>
              <a:rPr b="1" lang="en" sz="18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ÉTAPES</a:t>
            </a:r>
            <a:r>
              <a:rPr b="1" lang="en" sz="18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POUR UN JEU DE DONNEES PRET A ETRE EXPLOITE</a:t>
            </a:r>
            <a:endParaRPr b="1" sz="180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410" name="Google Shape;410;p62"/>
          <p:cNvSpPr txBox="1"/>
          <p:nvPr/>
        </p:nvSpPr>
        <p:spPr>
          <a:xfrm>
            <a:off x="396125" y="1796825"/>
            <a:ext cx="67947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Inspection et compréhension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du schéma de la base de données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Création de datasets intermédiaires,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 par niveau de granularité présent (produits/commandes/clients)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Première sélection de features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basée sur les besoins d’Olist (comprendre ses clients)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Nettoyage de données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(erreurs de typage/valeurs nulles)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Export du jeu de données nettoyé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1" name="Google Shape;411;p62"/>
          <p:cNvSpPr/>
          <p:nvPr/>
        </p:nvSpPr>
        <p:spPr>
          <a:xfrm flipH="1">
            <a:off x="198292" y="1477488"/>
            <a:ext cx="163200" cy="163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cxnSp>
        <p:nvCxnSpPr>
          <p:cNvPr id="412" name="Google Shape;412;p62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 txBox="1"/>
          <p:nvPr>
            <p:ph type="title"/>
          </p:nvPr>
        </p:nvSpPr>
        <p:spPr>
          <a:xfrm>
            <a:off x="892050" y="5453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r>
              <a:rPr lang="en"/>
              <a:t> DU JEU DE </a:t>
            </a:r>
            <a:r>
              <a:rPr lang="en"/>
              <a:t>DONNÉES</a:t>
            </a:r>
            <a:endParaRPr b="1"/>
          </a:p>
        </p:txBody>
      </p:sp>
      <p:sp>
        <p:nvSpPr>
          <p:cNvPr id="418" name="Google Shape;418;p63"/>
          <p:cNvSpPr txBox="1"/>
          <p:nvPr/>
        </p:nvSpPr>
        <p:spPr>
          <a:xfrm>
            <a:off x="402625" y="1307250"/>
            <a:ext cx="7083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ANALYSE DU PROFIL DES COMMANDES</a:t>
            </a:r>
            <a:endParaRPr b="1" sz="180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419" name="Google Shape;419;p63"/>
          <p:cNvSpPr txBox="1"/>
          <p:nvPr/>
        </p:nvSpPr>
        <p:spPr>
          <a:xfrm>
            <a:off x="396125" y="1796825"/>
            <a:ext cx="67947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0" name="Google Shape;420;p63"/>
          <p:cNvSpPr/>
          <p:nvPr/>
        </p:nvSpPr>
        <p:spPr>
          <a:xfrm flipH="1">
            <a:off x="198292" y="1477488"/>
            <a:ext cx="163200" cy="163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cxnSp>
        <p:nvCxnSpPr>
          <p:cNvPr id="421" name="Google Shape;421;p63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63"/>
          <p:cNvSpPr txBox="1"/>
          <p:nvPr/>
        </p:nvSpPr>
        <p:spPr>
          <a:xfrm>
            <a:off x="134775" y="2095325"/>
            <a:ext cx="2971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23" name="Google Shape;42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000" y="1828900"/>
            <a:ext cx="4457901" cy="3007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3"/>
          <p:cNvSpPr txBox="1"/>
          <p:nvPr/>
        </p:nvSpPr>
        <p:spPr>
          <a:xfrm>
            <a:off x="73750" y="2177825"/>
            <a:ext cx="4088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 commandes qui s’étendent entre 2016 et 2018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La majorité des commandes ne dépassent pas 250$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 clients majoritairement satisfaits, mais un certain nombre non négligeable sont très insatisfaits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/>
          <p:nvPr>
            <p:ph type="title"/>
          </p:nvPr>
        </p:nvSpPr>
        <p:spPr>
          <a:xfrm>
            <a:off x="892050" y="5453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DU JEU DE DONNÉES</a:t>
            </a:r>
            <a:endParaRPr b="1"/>
          </a:p>
        </p:txBody>
      </p:sp>
      <p:sp>
        <p:nvSpPr>
          <p:cNvPr id="430" name="Google Shape;430;p64"/>
          <p:cNvSpPr txBox="1"/>
          <p:nvPr/>
        </p:nvSpPr>
        <p:spPr>
          <a:xfrm>
            <a:off x="402625" y="1307250"/>
            <a:ext cx="7083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ANALYSE DU PROFIL DES PRODUITS</a:t>
            </a:r>
            <a:endParaRPr b="1" sz="180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431" name="Google Shape;431;p64"/>
          <p:cNvSpPr txBox="1"/>
          <p:nvPr/>
        </p:nvSpPr>
        <p:spPr>
          <a:xfrm>
            <a:off x="396125" y="1796825"/>
            <a:ext cx="67947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2" name="Google Shape;432;p64"/>
          <p:cNvSpPr/>
          <p:nvPr/>
        </p:nvSpPr>
        <p:spPr>
          <a:xfrm flipH="1">
            <a:off x="198292" y="1477488"/>
            <a:ext cx="163200" cy="163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cxnSp>
        <p:nvCxnSpPr>
          <p:cNvPr id="433" name="Google Shape;433;p64"/>
          <p:cNvCxnSpPr/>
          <p:nvPr/>
        </p:nvCxnSpPr>
        <p:spPr>
          <a:xfrm>
            <a:off x="4248450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64"/>
          <p:cNvSpPr txBox="1"/>
          <p:nvPr/>
        </p:nvSpPr>
        <p:spPr>
          <a:xfrm>
            <a:off x="134775" y="2095325"/>
            <a:ext cx="2971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5" name="Google Shape;435;p64"/>
          <p:cNvSpPr txBox="1"/>
          <p:nvPr/>
        </p:nvSpPr>
        <p:spPr>
          <a:xfrm>
            <a:off x="84225" y="2763275"/>
            <a:ext cx="4088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 commandes majoritairement à 1 produit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 prix des produits est aligné avec le montant des commandes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36" name="Google Shape;4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450" y="1928050"/>
            <a:ext cx="4539135" cy="228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5"/>
          <p:cNvSpPr txBox="1"/>
          <p:nvPr>
            <p:ph type="title"/>
          </p:nvPr>
        </p:nvSpPr>
        <p:spPr>
          <a:xfrm>
            <a:off x="1639050" y="1585950"/>
            <a:ext cx="5865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CRÉATION</a:t>
            </a:r>
            <a:r>
              <a:rPr lang="en"/>
              <a:t> DU FICHIER CLIENT</a:t>
            </a:r>
            <a:endParaRPr b="1"/>
          </a:p>
        </p:txBody>
      </p:sp>
      <p:cxnSp>
        <p:nvCxnSpPr>
          <p:cNvPr id="442" name="Google Shape;442;p65"/>
          <p:cNvCxnSpPr/>
          <p:nvPr/>
        </p:nvCxnSpPr>
        <p:spPr>
          <a:xfrm>
            <a:off x="4149300" y="2770050"/>
            <a:ext cx="845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65"/>
          <p:cNvSpPr txBox="1"/>
          <p:nvPr>
            <p:ph idx="1" type="body"/>
          </p:nvPr>
        </p:nvSpPr>
        <p:spPr>
          <a:xfrm>
            <a:off x="2517450" y="3131825"/>
            <a:ext cx="4374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Comment obtenir un dataset regroupant des informations exploitables sur les clients?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